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97" r:id="rId2"/>
    <p:sldId id="517" r:id="rId3"/>
    <p:sldId id="555" r:id="rId4"/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80" r:id="rId15"/>
    <p:sldId id="581" r:id="rId16"/>
    <p:sldId id="578" r:id="rId17"/>
    <p:sldId id="582" r:id="rId18"/>
    <p:sldId id="583" r:id="rId19"/>
    <p:sldId id="584" r:id="rId20"/>
    <p:sldId id="585" r:id="rId21"/>
    <p:sldId id="586" r:id="rId22"/>
  </p:sldIdLst>
  <p:sldSz cx="9906000" cy="6858000" type="A4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pos="3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8968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4203"/>
        <p:guide pos="3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CDF86-A4B1-4F1E-A36B-FE4D67E118B8}" type="doc">
      <dgm:prSet loTypeId="urn:microsoft.com/office/officeart/2005/8/layout/orgChart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091B51F-C7F4-4034-9D52-06C85EC274D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i="0" dirty="0">
              <a:latin typeface="Arial" pitchFamily="34" charset="0"/>
              <a:cs typeface="Arial" pitchFamily="34" charset="0"/>
            </a:rPr>
            <a:t>Методы управления ликвидностью</a:t>
          </a:r>
        </a:p>
      </dgm:t>
    </dgm:pt>
    <dgm:pt modelId="{8598ACCF-8CE0-4363-B7EB-1DC45FB945E0}" type="parTrans" cxnId="{383DAB75-C800-4065-AB28-1B9E5AA3C9F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76580-A6FE-41A2-A12D-310F901B9A16}" type="sibTrans" cxnId="{383DAB75-C800-4065-AB28-1B9E5AA3C9F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692AE-4996-42BF-BB4C-27B05DA3852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через управление активами</a:t>
          </a:r>
        </a:p>
      </dgm:t>
    </dgm:pt>
    <dgm:pt modelId="{ECF14CC9-A82D-46F2-88D2-760DF43593F4}" type="parTrans" cxnId="{0B968DA1-D60E-4D12-8054-B2285808BA0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1DCF3-0444-4C37-AFAA-5D863F73AA50}" type="sibTrans" cxnId="{0B968DA1-D60E-4D12-8054-B2285808BA0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3F5FF-A7AC-43A9-AE37-1162901B337F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через управление пассивами</a:t>
          </a:r>
        </a:p>
      </dgm:t>
    </dgm:pt>
    <dgm:pt modelId="{06FE0DA0-E806-4103-8282-8E662A41CC3C}" type="parTrans" cxnId="{914280BD-146F-40B2-ACFB-A34D420F28C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312AC-CE41-4090-A72E-EAEEB7CEA82B}" type="sibTrans" cxnId="{914280BD-146F-40B2-ACFB-A34D420F28C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BFAA3-FE84-4316-AB17-820735DD2DC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сбалансированный метод УАП</a:t>
          </a:r>
        </a:p>
      </dgm:t>
    </dgm:pt>
    <dgm:pt modelId="{BE6496EE-DFC6-452B-B07A-FF2EDE012063}" type="parTrans" cxnId="{904979EE-3D47-4326-9B3E-2B8894AFC49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C07C0-B4C0-4843-9954-51B6AFB1093B}" type="sibTrans" cxnId="{904979EE-3D47-4326-9B3E-2B8894AFC49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4139E-232C-48FF-8256-999AC84BE612}" type="pres">
      <dgm:prSet presAssocID="{275CDF86-A4B1-4F1E-A36B-FE4D67E118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5D62FB-ACAE-4341-8754-BF0DBEA3C386}" type="pres">
      <dgm:prSet presAssocID="{A091B51F-C7F4-4034-9D52-06C85EC274DD}" presName="hierRoot1" presStyleCnt="0">
        <dgm:presLayoutVars>
          <dgm:hierBranch val="init"/>
        </dgm:presLayoutVars>
      </dgm:prSet>
      <dgm:spPr/>
    </dgm:pt>
    <dgm:pt modelId="{4F2ED424-93C9-4DDF-B338-B42F46EBBF40}" type="pres">
      <dgm:prSet presAssocID="{A091B51F-C7F4-4034-9D52-06C85EC274DD}" presName="rootComposite1" presStyleCnt="0"/>
      <dgm:spPr/>
    </dgm:pt>
    <dgm:pt modelId="{787A0461-7379-4FE0-8B36-562EF41EDB65}" type="pres">
      <dgm:prSet presAssocID="{A091B51F-C7F4-4034-9D52-06C85EC274D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F073D-FC09-4E4C-AB2E-7F382B9ECAD3}" type="pres">
      <dgm:prSet presAssocID="{A091B51F-C7F4-4034-9D52-06C85EC274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2DC194E-7920-4F22-8614-342B2B0BF058}" type="pres">
      <dgm:prSet presAssocID="{A091B51F-C7F4-4034-9D52-06C85EC274DD}" presName="hierChild2" presStyleCnt="0"/>
      <dgm:spPr/>
    </dgm:pt>
    <dgm:pt modelId="{3482B70C-AC06-4ED6-9BBA-5F86408F0ED5}" type="pres">
      <dgm:prSet presAssocID="{ECF14CC9-A82D-46F2-88D2-760DF43593F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00E0D8F-8EBF-4E48-8F7C-4C77C033ACCB}" type="pres">
      <dgm:prSet presAssocID="{9FF692AE-4996-42BF-BB4C-27B05DA3852B}" presName="hierRoot2" presStyleCnt="0">
        <dgm:presLayoutVars>
          <dgm:hierBranch val="init"/>
        </dgm:presLayoutVars>
      </dgm:prSet>
      <dgm:spPr/>
    </dgm:pt>
    <dgm:pt modelId="{F361BB61-C1B0-4DFB-BDD9-5A91516A6ECB}" type="pres">
      <dgm:prSet presAssocID="{9FF692AE-4996-42BF-BB4C-27B05DA3852B}" presName="rootComposite" presStyleCnt="0"/>
      <dgm:spPr/>
    </dgm:pt>
    <dgm:pt modelId="{8E2F030C-D707-4197-945F-B30034575C24}" type="pres">
      <dgm:prSet presAssocID="{9FF692AE-4996-42BF-BB4C-27B05DA3852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AD30BC-D72A-4F5E-B84B-BAE74427D1F2}" type="pres">
      <dgm:prSet presAssocID="{9FF692AE-4996-42BF-BB4C-27B05DA3852B}" presName="rootConnector" presStyleLbl="node2" presStyleIdx="0" presStyleCnt="3"/>
      <dgm:spPr/>
      <dgm:t>
        <a:bodyPr/>
        <a:lstStyle/>
        <a:p>
          <a:endParaRPr lang="ru-RU"/>
        </a:p>
      </dgm:t>
    </dgm:pt>
    <dgm:pt modelId="{B7FECFF8-3B36-4979-9B3A-87511FFA46EB}" type="pres">
      <dgm:prSet presAssocID="{9FF692AE-4996-42BF-BB4C-27B05DA3852B}" presName="hierChild4" presStyleCnt="0"/>
      <dgm:spPr/>
    </dgm:pt>
    <dgm:pt modelId="{7334BDD2-C12F-4025-B15F-9B5D3295DA02}" type="pres">
      <dgm:prSet presAssocID="{9FF692AE-4996-42BF-BB4C-27B05DA3852B}" presName="hierChild5" presStyleCnt="0"/>
      <dgm:spPr/>
    </dgm:pt>
    <dgm:pt modelId="{12753D28-0618-4F88-9A57-43CC264AF59C}" type="pres">
      <dgm:prSet presAssocID="{06FE0DA0-E806-4103-8282-8E662A41CC3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5854803-95BF-4AD1-BF6E-5D671A8A31CF}" type="pres">
      <dgm:prSet presAssocID="{A0C3F5FF-A7AC-43A9-AE37-1162901B337F}" presName="hierRoot2" presStyleCnt="0">
        <dgm:presLayoutVars>
          <dgm:hierBranch val="init"/>
        </dgm:presLayoutVars>
      </dgm:prSet>
      <dgm:spPr/>
    </dgm:pt>
    <dgm:pt modelId="{FAD9FAA9-89D2-4F85-9BD1-119BCE5CD373}" type="pres">
      <dgm:prSet presAssocID="{A0C3F5FF-A7AC-43A9-AE37-1162901B337F}" presName="rootComposite" presStyleCnt="0"/>
      <dgm:spPr/>
    </dgm:pt>
    <dgm:pt modelId="{83A0126F-DEE0-4495-81A3-A5D620426A69}" type="pres">
      <dgm:prSet presAssocID="{A0C3F5FF-A7AC-43A9-AE37-1162901B337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9CCF3D-7A64-417B-AE62-AD92E3637653}" type="pres">
      <dgm:prSet presAssocID="{A0C3F5FF-A7AC-43A9-AE37-1162901B337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8CD7278-981B-4FE8-97DC-49AF39E78059}" type="pres">
      <dgm:prSet presAssocID="{A0C3F5FF-A7AC-43A9-AE37-1162901B337F}" presName="hierChild4" presStyleCnt="0"/>
      <dgm:spPr/>
    </dgm:pt>
    <dgm:pt modelId="{A6332F70-18E8-4AC8-BB29-5AB203A3EE86}" type="pres">
      <dgm:prSet presAssocID="{A0C3F5FF-A7AC-43A9-AE37-1162901B337F}" presName="hierChild5" presStyleCnt="0"/>
      <dgm:spPr/>
    </dgm:pt>
    <dgm:pt modelId="{E807710F-415F-438A-9668-7B64C374341C}" type="pres">
      <dgm:prSet presAssocID="{BE6496EE-DFC6-452B-B07A-FF2EDE0120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2FE8F25-8F6C-47FA-9DF5-788ECAD81DAE}" type="pres">
      <dgm:prSet presAssocID="{441BFAA3-FE84-4316-AB17-820735DD2DCB}" presName="hierRoot2" presStyleCnt="0">
        <dgm:presLayoutVars>
          <dgm:hierBranch val="init"/>
        </dgm:presLayoutVars>
      </dgm:prSet>
      <dgm:spPr/>
    </dgm:pt>
    <dgm:pt modelId="{C9D6F50B-605B-4155-92D1-68434C49D2CB}" type="pres">
      <dgm:prSet presAssocID="{441BFAA3-FE84-4316-AB17-820735DD2DCB}" presName="rootComposite" presStyleCnt="0"/>
      <dgm:spPr/>
    </dgm:pt>
    <dgm:pt modelId="{EE2DD09E-5B9C-49CD-A408-F3A59608257E}" type="pres">
      <dgm:prSet presAssocID="{441BFAA3-FE84-4316-AB17-820735DD2DC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831EE9-D025-4C0A-AF03-372963F8CD8A}" type="pres">
      <dgm:prSet presAssocID="{441BFAA3-FE84-4316-AB17-820735DD2DCB}" presName="rootConnector" presStyleLbl="node2" presStyleIdx="2" presStyleCnt="3"/>
      <dgm:spPr/>
      <dgm:t>
        <a:bodyPr/>
        <a:lstStyle/>
        <a:p>
          <a:endParaRPr lang="ru-RU"/>
        </a:p>
      </dgm:t>
    </dgm:pt>
    <dgm:pt modelId="{CCB95A0D-8740-4FC9-8258-274034F49AEF}" type="pres">
      <dgm:prSet presAssocID="{441BFAA3-FE84-4316-AB17-820735DD2DCB}" presName="hierChild4" presStyleCnt="0"/>
      <dgm:spPr/>
    </dgm:pt>
    <dgm:pt modelId="{648EC751-4691-4909-97B6-B4843F996C1B}" type="pres">
      <dgm:prSet presAssocID="{441BFAA3-FE84-4316-AB17-820735DD2DCB}" presName="hierChild5" presStyleCnt="0"/>
      <dgm:spPr/>
    </dgm:pt>
    <dgm:pt modelId="{008C203C-DB51-4EE2-A475-828C86A76CDB}" type="pres">
      <dgm:prSet presAssocID="{A091B51F-C7F4-4034-9D52-06C85EC274DD}" presName="hierChild3" presStyleCnt="0"/>
      <dgm:spPr/>
    </dgm:pt>
  </dgm:ptLst>
  <dgm:cxnLst>
    <dgm:cxn modelId="{383DAB75-C800-4065-AB28-1B9E5AA3C9F1}" srcId="{275CDF86-A4B1-4F1E-A36B-FE4D67E118B8}" destId="{A091B51F-C7F4-4034-9D52-06C85EC274DD}" srcOrd="0" destOrd="0" parTransId="{8598ACCF-8CE0-4363-B7EB-1DC45FB945E0}" sibTransId="{9B076580-A6FE-41A2-A12D-310F901B9A16}"/>
    <dgm:cxn modelId="{66FE49CD-8A3D-4029-BEC3-DA5AF50EA9AD}" type="presOf" srcId="{9FF692AE-4996-42BF-BB4C-27B05DA3852B}" destId="{EAAD30BC-D72A-4F5E-B84B-BAE74427D1F2}" srcOrd="1" destOrd="0" presId="urn:microsoft.com/office/officeart/2005/8/layout/orgChart1"/>
    <dgm:cxn modelId="{0B968DA1-D60E-4D12-8054-B2285808BA0A}" srcId="{A091B51F-C7F4-4034-9D52-06C85EC274DD}" destId="{9FF692AE-4996-42BF-BB4C-27B05DA3852B}" srcOrd="0" destOrd="0" parTransId="{ECF14CC9-A82D-46F2-88D2-760DF43593F4}" sibTransId="{0991DCF3-0444-4C37-AFAA-5D863F73AA50}"/>
    <dgm:cxn modelId="{DC78D5D0-BF7F-4088-BBF5-606BA0D10C14}" type="presOf" srcId="{275CDF86-A4B1-4F1E-A36B-FE4D67E118B8}" destId="{E4F4139E-232C-48FF-8256-999AC84BE612}" srcOrd="0" destOrd="0" presId="urn:microsoft.com/office/officeart/2005/8/layout/orgChart1"/>
    <dgm:cxn modelId="{50307B3B-0842-4210-8130-71F331FAAFF9}" type="presOf" srcId="{A0C3F5FF-A7AC-43A9-AE37-1162901B337F}" destId="{749CCF3D-7A64-417B-AE62-AD92E3637653}" srcOrd="1" destOrd="0" presId="urn:microsoft.com/office/officeart/2005/8/layout/orgChart1"/>
    <dgm:cxn modelId="{4332E521-CB32-4247-A108-380DB7173FB6}" type="presOf" srcId="{A091B51F-C7F4-4034-9D52-06C85EC274DD}" destId="{787A0461-7379-4FE0-8B36-562EF41EDB65}" srcOrd="0" destOrd="0" presId="urn:microsoft.com/office/officeart/2005/8/layout/orgChart1"/>
    <dgm:cxn modelId="{C935C6D7-8A14-4F45-87C3-D354399ADF21}" type="presOf" srcId="{441BFAA3-FE84-4316-AB17-820735DD2DCB}" destId="{BA831EE9-D025-4C0A-AF03-372963F8CD8A}" srcOrd="1" destOrd="0" presId="urn:microsoft.com/office/officeart/2005/8/layout/orgChart1"/>
    <dgm:cxn modelId="{CF313A03-8DED-4E51-8112-C7E5A73758BD}" type="presOf" srcId="{441BFAA3-FE84-4316-AB17-820735DD2DCB}" destId="{EE2DD09E-5B9C-49CD-A408-F3A59608257E}" srcOrd="0" destOrd="0" presId="urn:microsoft.com/office/officeart/2005/8/layout/orgChart1"/>
    <dgm:cxn modelId="{02448CAE-B102-4B60-BD71-F1141B0CDBEF}" type="presOf" srcId="{A0C3F5FF-A7AC-43A9-AE37-1162901B337F}" destId="{83A0126F-DEE0-4495-81A3-A5D620426A69}" srcOrd="0" destOrd="0" presId="urn:microsoft.com/office/officeart/2005/8/layout/orgChart1"/>
    <dgm:cxn modelId="{914280BD-146F-40B2-ACFB-A34D420F28C9}" srcId="{A091B51F-C7F4-4034-9D52-06C85EC274DD}" destId="{A0C3F5FF-A7AC-43A9-AE37-1162901B337F}" srcOrd="1" destOrd="0" parTransId="{06FE0DA0-E806-4103-8282-8E662A41CC3C}" sibTransId="{F6E312AC-CE41-4090-A72E-EAEEB7CEA82B}"/>
    <dgm:cxn modelId="{E83BC00A-03C1-4F77-BF1E-F129269AF59F}" type="presOf" srcId="{ECF14CC9-A82D-46F2-88D2-760DF43593F4}" destId="{3482B70C-AC06-4ED6-9BBA-5F86408F0ED5}" srcOrd="0" destOrd="0" presId="urn:microsoft.com/office/officeart/2005/8/layout/orgChart1"/>
    <dgm:cxn modelId="{12ED8711-EDAF-4CC3-8C35-0B6BAEFE31EF}" type="presOf" srcId="{BE6496EE-DFC6-452B-B07A-FF2EDE012063}" destId="{E807710F-415F-438A-9668-7B64C374341C}" srcOrd="0" destOrd="0" presId="urn:microsoft.com/office/officeart/2005/8/layout/orgChart1"/>
    <dgm:cxn modelId="{4020E4E7-3FF9-4153-8E7A-453536661259}" type="presOf" srcId="{06FE0DA0-E806-4103-8282-8E662A41CC3C}" destId="{12753D28-0618-4F88-9A57-43CC264AF59C}" srcOrd="0" destOrd="0" presId="urn:microsoft.com/office/officeart/2005/8/layout/orgChart1"/>
    <dgm:cxn modelId="{7963D1D3-8580-4175-9196-ACB7F5ACF58C}" type="presOf" srcId="{9FF692AE-4996-42BF-BB4C-27B05DA3852B}" destId="{8E2F030C-D707-4197-945F-B30034575C24}" srcOrd="0" destOrd="0" presId="urn:microsoft.com/office/officeart/2005/8/layout/orgChart1"/>
    <dgm:cxn modelId="{904979EE-3D47-4326-9B3E-2B8894AFC495}" srcId="{A091B51F-C7F4-4034-9D52-06C85EC274DD}" destId="{441BFAA3-FE84-4316-AB17-820735DD2DCB}" srcOrd="2" destOrd="0" parTransId="{BE6496EE-DFC6-452B-B07A-FF2EDE012063}" sibTransId="{692C07C0-B4C0-4843-9954-51B6AFB1093B}"/>
    <dgm:cxn modelId="{720A3EB2-4624-4275-A525-21E7B19EC063}" type="presOf" srcId="{A091B51F-C7F4-4034-9D52-06C85EC274DD}" destId="{83CF073D-FC09-4E4C-AB2E-7F382B9ECAD3}" srcOrd="1" destOrd="0" presId="urn:microsoft.com/office/officeart/2005/8/layout/orgChart1"/>
    <dgm:cxn modelId="{96A8B241-988F-4789-9128-09D8A49E47DC}" type="presParOf" srcId="{E4F4139E-232C-48FF-8256-999AC84BE612}" destId="{4F5D62FB-ACAE-4341-8754-BF0DBEA3C386}" srcOrd="0" destOrd="0" presId="urn:microsoft.com/office/officeart/2005/8/layout/orgChart1"/>
    <dgm:cxn modelId="{E335EE74-C4CF-4AF7-9AA6-16068AEA80F1}" type="presParOf" srcId="{4F5D62FB-ACAE-4341-8754-BF0DBEA3C386}" destId="{4F2ED424-93C9-4DDF-B338-B42F46EBBF40}" srcOrd="0" destOrd="0" presId="urn:microsoft.com/office/officeart/2005/8/layout/orgChart1"/>
    <dgm:cxn modelId="{0FD89E5A-C607-4FE9-9F63-3B6F941A4F0C}" type="presParOf" srcId="{4F2ED424-93C9-4DDF-B338-B42F46EBBF40}" destId="{787A0461-7379-4FE0-8B36-562EF41EDB65}" srcOrd="0" destOrd="0" presId="urn:microsoft.com/office/officeart/2005/8/layout/orgChart1"/>
    <dgm:cxn modelId="{8BF0F6EA-ABFB-4EB4-A199-7463F2AA1693}" type="presParOf" srcId="{4F2ED424-93C9-4DDF-B338-B42F46EBBF40}" destId="{83CF073D-FC09-4E4C-AB2E-7F382B9ECAD3}" srcOrd="1" destOrd="0" presId="urn:microsoft.com/office/officeart/2005/8/layout/orgChart1"/>
    <dgm:cxn modelId="{6DD49A24-0065-489C-AF6B-434686A40CFF}" type="presParOf" srcId="{4F5D62FB-ACAE-4341-8754-BF0DBEA3C386}" destId="{C2DC194E-7920-4F22-8614-342B2B0BF058}" srcOrd="1" destOrd="0" presId="urn:microsoft.com/office/officeart/2005/8/layout/orgChart1"/>
    <dgm:cxn modelId="{280D9826-A3E1-40E6-AF29-6412C0EB32D5}" type="presParOf" srcId="{C2DC194E-7920-4F22-8614-342B2B0BF058}" destId="{3482B70C-AC06-4ED6-9BBA-5F86408F0ED5}" srcOrd="0" destOrd="0" presId="urn:microsoft.com/office/officeart/2005/8/layout/orgChart1"/>
    <dgm:cxn modelId="{B1305754-B4B3-46B8-BAC4-689539300C30}" type="presParOf" srcId="{C2DC194E-7920-4F22-8614-342B2B0BF058}" destId="{C00E0D8F-8EBF-4E48-8F7C-4C77C033ACCB}" srcOrd="1" destOrd="0" presId="urn:microsoft.com/office/officeart/2005/8/layout/orgChart1"/>
    <dgm:cxn modelId="{24943DD9-CAC8-478C-A2A6-4D345AED8F96}" type="presParOf" srcId="{C00E0D8F-8EBF-4E48-8F7C-4C77C033ACCB}" destId="{F361BB61-C1B0-4DFB-BDD9-5A91516A6ECB}" srcOrd="0" destOrd="0" presId="urn:microsoft.com/office/officeart/2005/8/layout/orgChart1"/>
    <dgm:cxn modelId="{9BC0643A-3ACE-4EFF-89E6-AB9B012C4FAB}" type="presParOf" srcId="{F361BB61-C1B0-4DFB-BDD9-5A91516A6ECB}" destId="{8E2F030C-D707-4197-945F-B30034575C24}" srcOrd="0" destOrd="0" presId="urn:microsoft.com/office/officeart/2005/8/layout/orgChart1"/>
    <dgm:cxn modelId="{C49B3CC6-3574-42F8-82EE-2353F77647E9}" type="presParOf" srcId="{F361BB61-C1B0-4DFB-BDD9-5A91516A6ECB}" destId="{EAAD30BC-D72A-4F5E-B84B-BAE74427D1F2}" srcOrd="1" destOrd="0" presId="urn:microsoft.com/office/officeart/2005/8/layout/orgChart1"/>
    <dgm:cxn modelId="{A46A5D88-AA29-497C-8007-9133212BCEFF}" type="presParOf" srcId="{C00E0D8F-8EBF-4E48-8F7C-4C77C033ACCB}" destId="{B7FECFF8-3B36-4979-9B3A-87511FFA46EB}" srcOrd="1" destOrd="0" presId="urn:microsoft.com/office/officeart/2005/8/layout/orgChart1"/>
    <dgm:cxn modelId="{4DF99C34-590F-4DFB-8C17-2E34568FBD16}" type="presParOf" srcId="{C00E0D8F-8EBF-4E48-8F7C-4C77C033ACCB}" destId="{7334BDD2-C12F-4025-B15F-9B5D3295DA02}" srcOrd="2" destOrd="0" presId="urn:microsoft.com/office/officeart/2005/8/layout/orgChart1"/>
    <dgm:cxn modelId="{5E9AF11A-3449-4882-9215-E8A3A0D3D4E6}" type="presParOf" srcId="{C2DC194E-7920-4F22-8614-342B2B0BF058}" destId="{12753D28-0618-4F88-9A57-43CC264AF59C}" srcOrd="2" destOrd="0" presId="urn:microsoft.com/office/officeart/2005/8/layout/orgChart1"/>
    <dgm:cxn modelId="{7F19CA99-C0CD-4085-AF72-6F89515AE90E}" type="presParOf" srcId="{C2DC194E-7920-4F22-8614-342B2B0BF058}" destId="{E5854803-95BF-4AD1-BF6E-5D671A8A31CF}" srcOrd="3" destOrd="0" presId="urn:microsoft.com/office/officeart/2005/8/layout/orgChart1"/>
    <dgm:cxn modelId="{C4481C62-8A95-4762-A252-F0D075F0E25A}" type="presParOf" srcId="{E5854803-95BF-4AD1-BF6E-5D671A8A31CF}" destId="{FAD9FAA9-89D2-4F85-9BD1-119BCE5CD373}" srcOrd="0" destOrd="0" presId="urn:microsoft.com/office/officeart/2005/8/layout/orgChart1"/>
    <dgm:cxn modelId="{C78EF251-FBBB-4579-B304-1155E1F7576A}" type="presParOf" srcId="{FAD9FAA9-89D2-4F85-9BD1-119BCE5CD373}" destId="{83A0126F-DEE0-4495-81A3-A5D620426A69}" srcOrd="0" destOrd="0" presId="urn:microsoft.com/office/officeart/2005/8/layout/orgChart1"/>
    <dgm:cxn modelId="{22007618-081A-4120-AACF-3F1D6EDAF0B0}" type="presParOf" srcId="{FAD9FAA9-89D2-4F85-9BD1-119BCE5CD373}" destId="{749CCF3D-7A64-417B-AE62-AD92E3637653}" srcOrd="1" destOrd="0" presId="urn:microsoft.com/office/officeart/2005/8/layout/orgChart1"/>
    <dgm:cxn modelId="{A06DE31C-969F-40A5-BFBC-87DF79C3488F}" type="presParOf" srcId="{E5854803-95BF-4AD1-BF6E-5D671A8A31CF}" destId="{F8CD7278-981B-4FE8-97DC-49AF39E78059}" srcOrd="1" destOrd="0" presId="urn:microsoft.com/office/officeart/2005/8/layout/orgChart1"/>
    <dgm:cxn modelId="{C06DF3E5-CFAC-4A01-AC4F-89C7039DB3F9}" type="presParOf" srcId="{E5854803-95BF-4AD1-BF6E-5D671A8A31CF}" destId="{A6332F70-18E8-4AC8-BB29-5AB203A3EE86}" srcOrd="2" destOrd="0" presId="urn:microsoft.com/office/officeart/2005/8/layout/orgChart1"/>
    <dgm:cxn modelId="{123181D8-8195-470B-98A1-FB87DBD24197}" type="presParOf" srcId="{C2DC194E-7920-4F22-8614-342B2B0BF058}" destId="{E807710F-415F-438A-9668-7B64C374341C}" srcOrd="4" destOrd="0" presId="urn:microsoft.com/office/officeart/2005/8/layout/orgChart1"/>
    <dgm:cxn modelId="{31E4CB8A-F996-4DF3-9D32-29C26E698439}" type="presParOf" srcId="{C2DC194E-7920-4F22-8614-342B2B0BF058}" destId="{52FE8F25-8F6C-47FA-9DF5-788ECAD81DAE}" srcOrd="5" destOrd="0" presId="urn:microsoft.com/office/officeart/2005/8/layout/orgChart1"/>
    <dgm:cxn modelId="{96E23DCB-0FCF-4E36-AAF3-A0A4B3D78171}" type="presParOf" srcId="{52FE8F25-8F6C-47FA-9DF5-788ECAD81DAE}" destId="{C9D6F50B-605B-4155-92D1-68434C49D2CB}" srcOrd="0" destOrd="0" presId="urn:microsoft.com/office/officeart/2005/8/layout/orgChart1"/>
    <dgm:cxn modelId="{86CA06CE-16C8-4398-93B4-BA0C7B0A05F5}" type="presParOf" srcId="{C9D6F50B-605B-4155-92D1-68434C49D2CB}" destId="{EE2DD09E-5B9C-49CD-A408-F3A59608257E}" srcOrd="0" destOrd="0" presId="urn:microsoft.com/office/officeart/2005/8/layout/orgChart1"/>
    <dgm:cxn modelId="{2E663A48-EC2D-4E7D-9A93-A7D4465FE309}" type="presParOf" srcId="{C9D6F50B-605B-4155-92D1-68434C49D2CB}" destId="{BA831EE9-D025-4C0A-AF03-372963F8CD8A}" srcOrd="1" destOrd="0" presId="urn:microsoft.com/office/officeart/2005/8/layout/orgChart1"/>
    <dgm:cxn modelId="{5196B23D-E9C3-4E18-9A0E-DDF69F191E26}" type="presParOf" srcId="{52FE8F25-8F6C-47FA-9DF5-788ECAD81DAE}" destId="{CCB95A0D-8740-4FC9-8258-274034F49AEF}" srcOrd="1" destOrd="0" presId="urn:microsoft.com/office/officeart/2005/8/layout/orgChart1"/>
    <dgm:cxn modelId="{00DE1040-B859-4606-89A6-39117D3C86EA}" type="presParOf" srcId="{52FE8F25-8F6C-47FA-9DF5-788ECAD81DAE}" destId="{648EC751-4691-4909-97B6-B4843F996C1B}" srcOrd="2" destOrd="0" presId="urn:microsoft.com/office/officeart/2005/8/layout/orgChart1"/>
    <dgm:cxn modelId="{7FFF425D-BF70-4C49-9176-112B6DFDA494}" type="presParOf" srcId="{4F5D62FB-ACAE-4341-8754-BF0DBEA3C386}" destId="{008C203C-DB51-4EE2-A475-828C86A76C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7710F-415F-438A-9668-7B64C374341C}">
      <dsp:nvSpPr>
        <dsp:cNvPr id="0" name=""/>
        <dsp:cNvSpPr/>
      </dsp:nvSpPr>
      <dsp:spPr>
        <a:xfrm>
          <a:off x="4284476" y="2141550"/>
          <a:ext cx="3031298" cy="526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46"/>
              </a:lnTo>
              <a:lnTo>
                <a:pt x="3031298" y="263046"/>
              </a:lnTo>
              <a:lnTo>
                <a:pt x="3031298" y="5260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53D28-0618-4F88-9A57-43CC264AF59C}">
      <dsp:nvSpPr>
        <dsp:cNvPr id="0" name=""/>
        <dsp:cNvSpPr/>
      </dsp:nvSpPr>
      <dsp:spPr>
        <a:xfrm>
          <a:off x="4238756" y="2141550"/>
          <a:ext cx="91440" cy="5260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0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2B70C-AC06-4ED6-9BBA-5F86408F0ED5}">
      <dsp:nvSpPr>
        <dsp:cNvPr id="0" name=""/>
        <dsp:cNvSpPr/>
      </dsp:nvSpPr>
      <dsp:spPr>
        <a:xfrm>
          <a:off x="1253177" y="2141550"/>
          <a:ext cx="3031298" cy="526093"/>
        </a:xfrm>
        <a:custGeom>
          <a:avLst/>
          <a:gdLst/>
          <a:ahLst/>
          <a:cxnLst/>
          <a:rect l="0" t="0" r="0" b="0"/>
          <a:pathLst>
            <a:path>
              <a:moveTo>
                <a:pt x="3031298" y="0"/>
              </a:moveTo>
              <a:lnTo>
                <a:pt x="3031298" y="263046"/>
              </a:lnTo>
              <a:lnTo>
                <a:pt x="0" y="263046"/>
              </a:lnTo>
              <a:lnTo>
                <a:pt x="0" y="5260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A0461-7379-4FE0-8B36-562EF41EDB65}">
      <dsp:nvSpPr>
        <dsp:cNvPr id="0" name=""/>
        <dsp:cNvSpPr/>
      </dsp:nvSpPr>
      <dsp:spPr>
        <a:xfrm>
          <a:off x="3031873" y="888947"/>
          <a:ext cx="2505205" cy="1252602"/>
        </a:xfrm>
        <a:prstGeom prst="rect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>
              <a:latin typeface="Arial" pitchFamily="34" charset="0"/>
              <a:cs typeface="Arial" pitchFamily="34" charset="0"/>
            </a:rPr>
            <a:t>Методы управления ликвидностью</a:t>
          </a:r>
        </a:p>
      </dsp:txBody>
      <dsp:txXfrm>
        <a:off x="3031873" y="888947"/>
        <a:ext cx="2505205" cy="1252602"/>
      </dsp:txXfrm>
    </dsp:sp>
    <dsp:sp modelId="{8E2F030C-D707-4197-945F-B30034575C24}">
      <dsp:nvSpPr>
        <dsp:cNvPr id="0" name=""/>
        <dsp:cNvSpPr/>
      </dsp:nvSpPr>
      <dsp:spPr>
        <a:xfrm>
          <a:off x="575" y="2667643"/>
          <a:ext cx="2505205" cy="125260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через управление активами</a:t>
          </a:r>
        </a:p>
      </dsp:txBody>
      <dsp:txXfrm>
        <a:off x="575" y="2667643"/>
        <a:ext cx="2505205" cy="1252602"/>
      </dsp:txXfrm>
    </dsp:sp>
    <dsp:sp modelId="{83A0126F-DEE0-4495-81A3-A5D620426A69}">
      <dsp:nvSpPr>
        <dsp:cNvPr id="0" name=""/>
        <dsp:cNvSpPr/>
      </dsp:nvSpPr>
      <dsp:spPr>
        <a:xfrm>
          <a:off x="3031873" y="2667643"/>
          <a:ext cx="2505205" cy="125260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через управление пассивами</a:t>
          </a:r>
        </a:p>
      </dsp:txBody>
      <dsp:txXfrm>
        <a:off x="3031873" y="2667643"/>
        <a:ext cx="2505205" cy="1252602"/>
      </dsp:txXfrm>
    </dsp:sp>
    <dsp:sp modelId="{EE2DD09E-5B9C-49CD-A408-F3A59608257E}">
      <dsp:nvSpPr>
        <dsp:cNvPr id="0" name=""/>
        <dsp:cNvSpPr/>
      </dsp:nvSpPr>
      <dsp:spPr>
        <a:xfrm>
          <a:off x="6063171" y="2667643"/>
          <a:ext cx="2505205" cy="125260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сбалансированный метод УАП</a:t>
          </a:r>
        </a:p>
      </dsp:txBody>
      <dsp:txXfrm>
        <a:off x="6063171" y="2667643"/>
        <a:ext cx="2505205" cy="1252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F41B-5C57-436C-90E6-D46C969112ED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4C3B-A507-4AC6-8C55-FDBC06173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4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4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6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4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B83CA53-AE35-48B9-8B85-77295771D8C3}" type="datetimeFigureOut">
              <a:rPr lang="ru-RU" smtClean="0"/>
              <a:pPr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3CFF65C-B071-417A-8D04-EB13727802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jl:38529018.0%2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reg.kz/" TargetMode="External"/><Relationship Id="rId2" Type="http://schemas.openxmlformats.org/officeDocument/2006/relationships/hyperlink" Target="http://www.nationalbank.k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078" y="188640"/>
            <a:ext cx="7440749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КАЗАХСКИЙ НАЦИОНАЛЬНЫЙ УНИВЕРСИТЕТ ИМ.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169" y="1412776"/>
            <a:ext cx="614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</a:rPr>
              <a:t>Кафедра «Финансы и учет»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065" y="4221089"/>
            <a:ext cx="7839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</a:rPr>
              <a:t>Тема </a:t>
            </a:r>
            <a:r>
              <a:rPr lang="ru-RU" sz="2800" b="1" dirty="0" smtClean="0">
                <a:latin typeface="Arial" panose="020B0604020202020204" pitchFamily="34" charset="0"/>
              </a:rPr>
              <a:t>5: </a:t>
            </a:r>
            <a:r>
              <a:rPr lang="ru-RU" sz="2800" b="1" dirty="0" smtClean="0">
                <a:latin typeface="Arial" panose="020B0604020202020204" pitchFamily="34" charset="0"/>
              </a:rPr>
              <a:t>«Управление риском ликвидности банка»</a:t>
            </a:r>
            <a:endParaRPr lang="ru-RU" sz="28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544" y="544522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</a:rPr>
              <a:t>Дисциплина: Банковские риски</a:t>
            </a:r>
          </a:p>
          <a:p>
            <a:r>
              <a:rPr lang="ru-RU" sz="2400" b="1" dirty="0" smtClean="0">
                <a:latin typeface="Arial" panose="020B0604020202020204" pitchFamily="34" charset="0"/>
              </a:rPr>
              <a:t>Преподаватель: </a:t>
            </a:r>
            <a:r>
              <a:rPr lang="ru-RU" sz="2400" b="1" dirty="0">
                <a:latin typeface="Arial" panose="020B0604020202020204" pitchFamily="34" charset="0"/>
              </a:rPr>
              <a:t>к.э.н., </a:t>
            </a:r>
            <a:r>
              <a:rPr lang="ru-RU" sz="2400" b="1" dirty="0" err="1">
                <a:latin typeface="Arial" panose="020B0604020202020204" pitchFamily="34" charset="0"/>
              </a:rPr>
              <a:t>ст.преподаватель</a:t>
            </a:r>
            <a:r>
              <a:rPr lang="ru-RU" sz="2400" b="1" dirty="0">
                <a:latin typeface="Arial" panose="020B0604020202020204" pitchFamily="34" charset="0"/>
              </a:rPr>
              <a:t> Алиева </a:t>
            </a:r>
            <a:r>
              <a:rPr lang="ru-RU" sz="2400" b="1" dirty="0" err="1">
                <a:latin typeface="Arial" panose="020B0604020202020204" pitchFamily="34" charset="0"/>
              </a:rPr>
              <a:t>Баглан</a:t>
            </a:r>
            <a:r>
              <a:rPr lang="ru-RU" sz="2400" b="1" dirty="0">
                <a:latin typeface="Arial" panose="020B0604020202020204" pitchFamily="34" charset="0"/>
              </a:rPr>
              <a:t> Муратовна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2348880"/>
            <a:ext cx="2187553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322" t="15350" r="32207" b="5901"/>
          <a:stretch>
            <a:fillRect/>
          </a:stretch>
        </p:blipFill>
        <p:spPr bwMode="auto">
          <a:xfrm>
            <a:off x="1280592" y="908720"/>
            <a:ext cx="76990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732" t="15350" r="32207" b="6951"/>
          <a:stretch>
            <a:fillRect/>
          </a:stretch>
        </p:blipFill>
        <p:spPr bwMode="auto">
          <a:xfrm>
            <a:off x="1064568" y="679735"/>
            <a:ext cx="7704856" cy="570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732" t="15350" r="31616" b="4851"/>
          <a:stretch>
            <a:fillRect/>
          </a:stretch>
        </p:blipFill>
        <p:spPr bwMode="auto">
          <a:xfrm>
            <a:off x="1064568" y="673446"/>
            <a:ext cx="7776864" cy="585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732" t="14300" r="32797" b="6951"/>
          <a:stretch>
            <a:fillRect/>
          </a:stretch>
        </p:blipFill>
        <p:spPr bwMode="auto">
          <a:xfrm>
            <a:off x="1064568" y="598867"/>
            <a:ext cx="7632848" cy="578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488" y="908720"/>
            <a:ext cx="9217024" cy="43924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Основным регуляторным документом, регламентирующим банковские риски, является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Постановление Правления Национального Банка Республики Казахстан от 13 сентября 2017 года № 170 «Об установлении нормативных значений и методик расчетов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пруденциальных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нормативов и иных обязательных к соблюдению норм и лимитов размера капитала банка на определенную дату и Правил расчета и лимитов открытой валютной позиции»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(с </a:t>
            </a:r>
            <a:r>
              <a:rPr lang="ru-RU" sz="2400" i="1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изменениями и дополнениями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по состоянию на 10.09.2019 г.)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44488" y="908720"/>
            <a:ext cx="9145016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Коэффициенты ликвидности (</a:t>
            </a:r>
            <a:r>
              <a:rPr lang="en-US" sz="24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k4</a:t>
            </a:r>
            <a:r>
              <a:rPr lang="ru-RU" sz="24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480" y="2132856"/>
            <a:ext cx="9217024" cy="3240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Ликвидность характеризуется следующими коэффициентами: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коэффициентом текущей ликвидности банка;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коэффициентами срочной ликвидности k4-1, k4-2 и k4-3;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коэффициентами срочной валютной ликвидности k4-4, k4-5 и k4-6.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488" y="908720"/>
            <a:ext cx="9145016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Коэффициент текущей ликвидности банка k4</a:t>
            </a:r>
            <a:r>
              <a:rPr lang="ru-RU" sz="2000" b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рассчитывается как отношение среднемесячных высоколиквидных активов банка к среднемесячному размеру обязательств до востребования с учетом начисленного вознаграждения.</a:t>
            </a: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488" y="2564904"/>
            <a:ext cx="9073008" cy="1296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Коэффициент срочной ликвидности k4-1</a:t>
            </a:r>
            <a:r>
              <a:rPr lang="ru-RU" sz="2000" b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рассчитывается как отношение среднемесячного размера высоколиквидных активов к среднемесячному размеру срочных обязательств с оставшимся сроком до погашения до 7 (семи) дней включительно.</a:t>
            </a: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488" y="4293096"/>
            <a:ext cx="9145016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Коэффициент срочной ликвидности k4-2</a:t>
            </a:r>
            <a:r>
              <a:rPr lang="ru-RU" sz="2000" b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рассчитывается как отношение среднемесячного размера ликвидных активов с оставшимся сроком до погашения до 1 (одного) месяца включительно, включая высоколиквидные активы, к среднемесячному размеру срочных обязательств с оставшимся сроком до погашения до 1 (одного) месяца включительно.</a:t>
            </a: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488" y="908720"/>
            <a:ext cx="9145016" cy="18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Коэффициент срочной ликвидности k4-3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рассчитывается как отношение среднемесячного размера ликвидных активов с оставшимся сроком до погашения до 3 (трех) месяцев включительно, включая высоколиквидные активы, к среднемесячному размеру срочных обязательств с оставшимся сроком до погашения до 3 (трех) месяцев включительно.</a:t>
            </a: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6496" y="2852936"/>
            <a:ext cx="9073008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Коэффициент срочной валютной ликвидности k4-4</a:t>
            </a:r>
            <a:r>
              <a:rPr lang="ru-RU" sz="2000" b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рассчитывается как отношение среднемесячного размера высоколиквидных активов в иностранной валюте к среднемесячному размеру срочных обязательств в этой же иностранной валюте с оставшимся сроком до погашения до 7 (семи) дней включительно.</a:t>
            </a: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488" y="908720"/>
            <a:ext cx="9145016" cy="13681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5. Коэффициенты покрытия ликвидности и нетто стабильного фондирования</a:t>
            </a:r>
          </a:p>
          <a:p>
            <a:pPr algn="ctr"/>
            <a:r>
              <a:rPr lang="en-US" sz="24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NSFR</a:t>
            </a:r>
            <a:endParaRPr lang="ru-RU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6496" y="2492896"/>
            <a:ext cx="9073008" cy="27363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Коэффициент покрытия ликвидности рассчитывается как отношение высококачественных ликвидных активов по состоянию на дату расчета к нетто оттоку денежных средств по операциям банка в течение календарного месяца, следующего за датой расчета коэффициента покрытия ликвидности.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488" y="908720"/>
            <a:ext cx="9145016" cy="2304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1) в случае если ДП&gt;0,75хДО;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НОДС=ДО-0,75хДО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2) в случае если ДП&lt;0,75хДО </a:t>
            </a:r>
          </a:p>
          <a:p>
            <a:pPr algn="ctr"/>
            <a:r>
              <a:rPr lang="ru-RU" sz="2400" b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НОДС=ДО-ДП</a:t>
            </a:r>
          </a:p>
          <a:p>
            <a:pPr algn="ctr"/>
            <a:endParaRPr lang="ru-RU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6496" y="3645024"/>
            <a:ext cx="9073008" cy="1584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НОДС ‑нетто отток денежных средств;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 ‑денежный отток;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ДП ‑денежный приток.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Содержание: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Методы управления ликвидностью</a:t>
            </a:r>
          </a:p>
          <a:p>
            <a:r>
              <a:rPr lang="ru-RU" sz="2800" dirty="0" smtClean="0"/>
              <a:t>2. Риск ликвидности в банке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488" y="908720"/>
            <a:ext cx="9145016" cy="4032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Минимальное значение коэффициента покрытия ликвидности устанавливается в размере:</a:t>
            </a:r>
          </a:p>
          <a:p>
            <a:pPr indent="360363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01.09.2018 года по 31.12.2018 года ‑0,5;</a:t>
            </a:r>
          </a:p>
          <a:p>
            <a:pPr indent="360363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01.01.2019 года по 31.12. 2019 года ‑0,6;</a:t>
            </a:r>
          </a:p>
          <a:p>
            <a:pPr indent="360363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01.01.2020 года по 31.12. 2020 года ‑0,8;</a:t>
            </a:r>
          </a:p>
          <a:p>
            <a:pPr indent="360363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01.01.2021 года по 31 31.12. 2021 года ‑0,9;</a:t>
            </a:r>
          </a:p>
          <a:p>
            <a:pPr indent="360363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01.01.2022 года ‑1.</a:t>
            </a:r>
          </a:p>
          <a:p>
            <a:pPr algn="ctr"/>
            <a:endParaRPr lang="ru-RU" sz="2400" b="1" i="1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23B3F-D496-4615-BF8A-C2C33387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94925"/>
            <a:ext cx="8915400" cy="43691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5AAA"/>
                </a:solidFill>
                <a:cs typeface="Arial" panose="020B0604020202020204" pitchFamily="34" charset="0"/>
              </a:rPr>
              <a:t>Список литературы:</a:t>
            </a:r>
            <a:endParaRPr lang="ru-RU" sz="3200" b="1" dirty="0">
              <a:solidFill>
                <a:srgbClr val="005AAA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0B6D7-3581-40D6-8F27-A02D7F0E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33" y="836713"/>
            <a:ext cx="8915400" cy="5400599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Банковские риски: Учебное пособие /Под ред. О.И Лаврушина – М.: КНОРУС, 2020, 362с.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Банковские риски. Учебное пособие. / </a:t>
            </a:r>
            <a:r>
              <a:rPr lang="ru-RU" sz="2400" dirty="0" err="1" smtClean="0"/>
              <a:t>Казимагомедов</a:t>
            </a:r>
            <a:r>
              <a:rPr lang="ru-RU" sz="2400" dirty="0" smtClean="0"/>
              <a:t> А.А., </a:t>
            </a:r>
            <a:r>
              <a:rPr lang="ru-RU" sz="2400" dirty="0" err="1" smtClean="0"/>
              <a:t>Абдулсаламова</a:t>
            </a:r>
            <a:r>
              <a:rPr lang="ru-RU" sz="2400" dirty="0" smtClean="0"/>
              <a:t> А.А. - Москва: </a:t>
            </a:r>
            <a:r>
              <a:rPr lang="ru-RU" sz="2400" dirty="0" err="1" smtClean="0"/>
              <a:t>КноРус</a:t>
            </a:r>
            <a:r>
              <a:rPr lang="ru-RU" sz="2400" dirty="0" smtClean="0"/>
              <a:t>, 2020. - 260 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Банковские риски: современный аспект. Сборник статей / Соколинская Н.Э. - Москва: </a:t>
            </a:r>
            <a:r>
              <a:rPr lang="ru-RU" sz="2400" dirty="0" err="1" smtClean="0"/>
              <a:t>Русайнс</a:t>
            </a:r>
            <a:r>
              <a:rPr lang="ru-RU" sz="2400" dirty="0" smtClean="0"/>
              <a:t>, 2020. - 264 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Базель III: Общие регуляторные подходы к повышению устойчивости банков и банковских систем. Учебное пособие / Пашков Р.В., </a:t>
            </a:r>
            <a:r>
              <a:rPr lang="ru-RU" sz="2400" dirty="0" err="1" smtClean="0"/>
              <a:t>Юденков</a:t>
            </a:r>
            <a:r>
              <a:rPr lang="ru-RU" sz="2400" dirty="0" smtClean="0"/>
              <a:t> Ю.Н. - Москва: </a:t>
            </a:r>
            <a:r>
              <a:rPr lang="ru-RU" sz="2400" dirty="0" err="1" smtClean="0"/>
              <a:t>Русайнс</a:t>
            </a:r>
            <a:r>
              <a:rPr lang="ru-RU" sz="2400" dirty="0" smtClean="0"/>
              <a:t>, 2020. - 120 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Анализ кредитоспособности организации и группы компаний. Учебное пособие. / </a:t>
            </a:r>
            <a:r>
              <a:rPr lang="ru-RU" sz="2400" dirty="0" err="1" smtClean="0"/>
              <a:t>Ендовицкий</a:t>
            </a:r>
            <a:r>
              <a:rPr lang="ru-RU" sz="2400" dirty="0" smtClean="0"/>
              <a:t> Д.А., Бахтин К.В., Ковтун Д.В. - Москва: </a:t>
            </a:r>
            <a:r>
              <a:rPr lang="ru-RU" sz="2400" dirty="0" err="1" smtClean="0"/>
              <a:t>КноРус</a:t>
            </a:r>
            <a:r>
              <a:rPr lang="ru-RU" sz="2400" dirty="0" smtClean="0"/>
              <a:t>, 2016. - 376 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Ковалев П.П. Банковский риск – менеджмент: </a:t>
            </a:r>
            <a:r>
              <a:rPr lang="ru-RU" sz="2400" dirty="0" err="1" smtClean="0"/>
              <a:t>Учеб.пособие</a:t>
            </a:r>
            <a:r>
              <a:rPr lang="ru-RU" sz="2400" dirty="0" smtClean="0"/>
              <a:t> /</a:t>
            </a:r>
            <a:r>
              <a:rPr lang="ru-RU" sz="2400" dirty="0" err="1" smtClean="0"/>
              <a:t>ПП.Ковалев</a:t>
            </a:r>
            <a:r>
              <a:rPr lang="ru-RU" sz="2400" dirty="0" smtClean="0"/>
              <a:t>. -2-е издание., </a:t>
            </a:r>
            <a:r>
              <a:rPr lang="ru-RU" sz="2400" dirty="0" err="1" smtClean="0"/>
              <a:t>переб</a:t>
            </a:r>
            <a:r>
              <a:rPr lang="ru-RU" sz="2400" dirty="0" smtClean="0"/>
              <a:t>. и доп. – М.: КУРС: ИНФРА – М, 2018. - 320с.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kk-KZ" sz="2400" dirty="0" smtClean="0"/>
              <a:t>Касенова Г.Е </a:t>
            </a:r>
            <a:r>
              <a:rPr lang="ru-RU" sz="2400" dirty="0" smtClean="0"/>
              <a:t>Финансовые риски: учебное пособие /</a:t>
            </a:r>
            <a:r>
              <a:rPr lang="kk-KZ" sz="2400" dirty="0" smtClean="0"/>
              <a:t>Қазақ Университеті- Алматы, 2020, </a:t>
            </a:r>
            <a:r>
              <a:rPr lang="en-US" sz="2400" dirty="0" smtClean="0"/>
              <a:t>168</a:t>
            </a:r>
            <a:r>
              <a:rPr lang="kk-KZ" sz="2400" dirty="0" smtClean="0"/>
              <a:t>с.</a:t>
            </a: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u="sng" dirty="0" smtClean="0">
                <a:hlinkClick r:id="rId2"/>
              </a:rPr>
              <a:t>http://www.nationalbank.kz</a:t>
            </a:r>
            <a:endParaRPr lang="ru-RU" sz="24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u="sng" dirty="0" smtClean="0">
                <a:hlinkClick r:id="rId3"/>
              </a:rPr>
              <a:t>http://www.</a:t>
            </a:r>
            <a:r>
              <a:rPr lang="en-US" sz="2400" u="sng" dirty="0" err="1" smtClean="0">
                <a:hlinkClick r:id="rId3"/>
              </a:rPr>
              <a:t>finreg</a:t>
            </a:r>
            <a:r>
              <a:rPr lang="ru-RU" sz="2400" u="sng" dirty="0" smtClean="0">
                <a:hlinkClick r:id="rId3"/>
              </a:rPr>
              <a:t>.</a:t>
            </a:r>
            <a:r>
              <a:rPr lang="ru-RU" sz="2400" u="sng" dirty="0" err="1" smtClean="0">
                <a:hlinkClick r:id="rId3"/>
              </a:rPr>
              <a:t>kz</a:t>
            </a:r>
            <a:endParaRPr lang="ru-RU" sz="3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u="sng" dirty="0" smtClean="0"/>
              <a:t>http://www.</a:t>
            </a:r>
            <a:r>
              <a:rPr lang="en-US" sz="2400" u="sng" dirty="0" err="1" smtClean="0"/>
              <a:t>kase</a:t>
            </a:r>
            <a:r>
              <a:rPr lang="ru-RU" sz="2400" u="sng" dirty="0" smtClean="0"/>
              <a:t>.</a:t>
            </a:r>
            <a:r>
              <a:rPr lang="ru-RU" sz="2400" u="sng" dirty="0" err="1" smtClean="0"/>
              <a:t>kz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5649751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1. Методы управления ликвидностью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0512" y="1124744"/>
            <a:ext cx="9145016" cy="33843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Первостепенной задачей любого кредитного учреждения (банка) является обеспечение ликвидности на уровне, достаточном для своевременного выполнения обязательств перед клиентами.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Риск ликвидности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вероятность возникновения финансовых потерь в результате неспособности банка выполнить свои обязательства в установленный срок без значительных убытков.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Constantia" pitchFamily="18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1. Методы управления ликвидностью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488" y="836712"/>
            <a:ext cx="9145016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Банковская практика выработала ряд основных методов управления ликвидностью</a:t>
            </a: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48544" y="1628800"/>
          <a:ext cx="8568952" cy="4809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1. Методы управления ликвидностью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488" y="908720"/>
            <a:ext cx="9145016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Управление ликвидностью через управление активами</a:t>
            </a:r>
            <a:endParaRPr lang="ru-RU" sz="2400" b="1" dirty="0" smtClean="0">
              <a:solidFill>
                <a:srgbClr val="005AAA"/>
              </a:solidFill>
            </a:endParaRP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480" y="2132856"/>
            <a:ext cx="9217024" cy="3312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стратегия, требующая оптимальное накопление ликвидных средств, главным образом, денежных средств (остатки на корреспондентских счетах, по которым начисляются проценты, наличные средства в кассе) и быстрореализуемых ценных бумаг. 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потребности в ликвидных средствах выборочные активы продаются до объема удовлетворения спроса.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1. Методы управления ликвидностью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488" y="908720"/>
            <a:ext cx="9145016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Управление ликвидностью через управление пассивами</a:t>
            </a:r>
            <a:endParaRPr lang="ru-RU" sz="2400" b="1" dirty="0" smtClean="0">
              <a:solidFill>
                <a:srgbClr val="005AAA"/>
              </a:solidFill>
            </a:endParaRP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480" y="2132856"/>
            <a:ext cx="9217024" cy="25922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Здесь используются заемные средства для удовлетворения спроса на денежные средства. 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Эта стратегия предполагает заем быстрореализуемых средств в количестве, достаточном для покрытия всего ожидаемого спроса на ликвидные средства.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1. Методы управления ликвидностью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488" y="908720"/>
            <a:ext cx="9145016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Constantia" pitchFamily="18" charset="0"/>
            </a:endParaRPr>
          </a:p>
          <a:p>
            <a:pPr algn="ctr"/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Сбалансированный метод управление активами и пассивами (УАП)</a:t>
            </a:r>
            <a:endParaRPr lang="ru-RU" sz="2400" b="1" dirty="0" smtClean="0">
              <a:solidFill>
                <a:srgbClr val="005AAA"/>
              </a:solidFill>
            </a:endParaRPr>
          </a:p>
          <a:p>
            <a:pPr indent="360363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480" y="2132856"/>
            <a:ext cx="9217024" cy="43924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Метод, который предполагает увязку средств по источникам и направлениям их использования. 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применении данного метода, необходимо: </a:t>
            </a:r>
          </a:p>
          <a:p>
            <a:pPr indent="360363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а) распределение привлеченных средств по источникам формирования; </a:t>
            </a:r>
          </a:p>
          <a:p>
            <a:pPr indent="360363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б) распределение средств из каждого источника на финансирование соответствующих активов (пример: депозиты до востребования являются «горячими» обязательствами банка, поэтому доля фондирования их в ссудный портфель ограничена и т.д.)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141" t="15350" r="31616" b="8001"/>
          <a:stretch>
            <a:fillRect/>
          </a:stretch>
        </p:blipFill>
        <p:spPr bwMode="auto">
          <a:xfrm>
            <a:off x="992560" y="691990"/>
            <a:ext cx="7848872" cy="561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2C1-D71A-49A5-889B-B5BD41B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7378"/>
            <a:ext cx="9196727" cy="5994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AAA"/>
                </a:solidFill>
              </a:rPr>
              <a:t>2. Риск ликвидности в банке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32" t="15350" r="31616" b="5901"/>
          <a:stretch>
            <a:fillRect/>
          </a:stretch>
        </p:blipFill>
        <p:spPr bwMode="auto">
          <a:xfrm>
            <a:off x="776536" y="764704"/>
            <a:ext cx="8136904" cy="589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340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+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5686404</TotalTime>
  <Words>921</Words>
  <Application>Microsoft Office PowerPoint</Application>
  <PresentationFormat>Лист A4 (210x297 мм)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Myriad Pro</vt:lpstr>
      <vt:lpstr>Wingdings</vt:lpstr>
      <vt:lpstr>Тема Office</vt:lpstr>
      <vt:lpstr>КАЗАХСКИЙ НАЦИОНАЛЬНЫЙ УНИВЕРСИТЕТ ИМ. АЛЬ-ФАРАБИ</vt:lpstr>
      <vt:lpstr>Содержание:</vt:lpstr>
      <vt:lpstr>1. Методы управления ликвидностью</vt:lpstr>
      <vt:lpstr>1. Методы управления ликвидностью</vt:lpstr>
      <vt:lpstr>1. Методы управления ликвидностью</vt:lpstr>
      <vt:lpstr>1. Методы управления ликвидностью</vt:lpstr>
      <vt:lpstr>1. Методы управления ликвидностью</vt:lpstr>
      <vt:lpstr>2. Риск ликвидности в банке</vt:lpstr>
      <vt:lpstr>2. Риск ликвидности в банке</vt:lpstr>
      <vt:lpstr>2. Риск ликвидности в банке</vt:lpstr>
      <vt:lpstr>2. Риск ликвидности в банке</vt:lpstr>
      <vt:lpstr>2. Риск ликвидности в банке</vt:lpstr>
      <vt:lpstr>2. Риск ликвидности в банке</vt:lpstr>
      <vt:lpstr>2. Риск ликвидности в банке</vt:lpstr>
      <vt:lpstr>2. Риск ликвидности в банке</vt:lpstr>
      <vt:lpstr>2. Риск ликвидности в банке</vt:lpstr>
      <vt:lpstr>2. Риск ликвидности в банке</vt:lpstr>
      <vt:lpstr>2. Риск ликвидности в банке</vt:lpstr>
      <vt:lpstr>2. Риск ликвидности в банке</vt:lpstr>
      <vt:lpstr>2. Риск ликвидности в банке</vt:lpstr>
      <vt:lpstr>Список литературы: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Image&amp;Matros ®</cp:lastModifiedBy>
  <cp:revision>1659</cp:revision>
  <dcterms:created xsi:type="dcterms:W3CDTF">2005-01-01T07:06:31Z</dcterms:created>
  <dcterms:modified xsi:type="dcterms:W3CDTF">2023-08-21T00:25:15Z</dcterms:modified>
</cp:coreProperties>
</file>